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5AF5C3-1BEF-4708-8D21-6AE128EBB952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34EEB9-20C1-4515-8C3B-5A1AC3E33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4F1DE-3B16-4A3A-B4EF-E61D6F539CB1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7DC88-0529-4D8C-A85C-60BBA2A9B2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950251-8297-42A3-A7C8-22BA526B733A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97E5C11-4B6A-4416-B97E-050394A4D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9D3E8-CE7C-4ADA-8E57-D721F1590992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30F73-959B-4CE6-A0EA-4C37E62D8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5D780-43A7-4A06-8203-5AECDDD818DF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A186A-B05C-427F-9E4A-96DDDBD21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E83F1-D5A8-4B30-9764-A43173372CAE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78646-7A02-4C63-B51E-0FA1C3370B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CD6E18-E6D9-45DB-BF02-08D478CFA144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A4E60B7-6BF2-4585-9B20-ADE24A596F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3EE25-54AD-4E5B-83C1-36FDB57BD00D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B0E4D-F725-48D7-A9F9-197ED36257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ound Single Corner Rectangle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BB1DF0B-125E-43A6-9371-9A9812B3EEE0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AE1140F-E4E6-429E-BBD7-70202FAD4C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13229-3BD3-406C-AFC0-894759AAAEC1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A804B-04E7-46D2-BE4D-67CC62FB8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575A4-AF7C-4B43-8949-D93BD4D9CFAB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203EE-4451-4323-A2AC-D4DB469E7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561DC52-3203-4FE7-8AA4-A39F168F5667}" type="datetimeFigureOut">
              <a:rPr lang="en-US"/>
              <a:pPr>
                <a:defRPr/>
              </a:pPr>
              <a:t>2/4/2010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718AF5F-98F4-4CC0-B649-32DB27FA5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5" r:id="rId2"/>
    <p:sldLayoutId id="2147483673" r:id="rId3"/>
    <p:sldLayoutId id="2147483666" r:id="rId4"/>
    <p:sldLayoutId id="2147483667" r:id="rId5"/>
    <p:sldLayoutId id="2147483668" r:id="rId6"/>
    <p:sldLayoutId id="2147483674" r:id="rId7"/>
    <p:sldLayoutId id="2147483669" r:id="rId8"/>
    <p:sldLayoutId id="2147483675" r:id="rId9"/>
    <p:sldLayoutId id="2147483670" r:id="rId10"/>
    <p:sldLayoutId id="2147483671" r:id="rId11"/>
  </p:sldLayoutIdLst>
  <p:transition>
    <p:split orient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Understanding Emotional Intelligence</a:t>
            </a:r>
            <a:endParaRPr lang="en-US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3075"/>
            <a:ext cx="8183563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EI = Emotional Intelligence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183563" cy="4187825"/>
          </a:xfrm>
        </p:spPr>
        <p:txBody>
          <a:bodyPr/>
          <a:lstStyle/>
          <a:p>
            <a:pPr eaLnBrk="1" hangingPunct="1"/>
            <a:r>
              <a:rPr lang="en-US" smtClean="0"/>
              <a:t>The ability to recognize and manage:</a:t>
            </a:r>
          </a:p>
          <a:p>
            <a:pPr lvl="1" eaLnBrk="1" hangingPunct="1"/>
            <a:r>
              <a:rPr lang="en-US" smtClean="0"/>
              <a:t>Moods</a:t>
            </a:r>
          </a:p>
          <a:p>
            <a:pPr lvl="1" eaLnBrk="1" hangingPunct="1"/>
            <a:r>
              <a:rPr lang="en-US" smtClean="0"/>
              <a:t>Emotions</a:t>
            </a:r>
          </a:p>
          <a:p>
            <a:pPr lvl="1" eaLnBrk="1" hangingPunct="1"/>
            <a:r>
              <a:rPr lang="en-US" smtClean="0"/>
              <a:t>Attitudes</a:t>
            </a:r>
          </a:p>
          <a:p>
            <a:pPr lvl="1" eaLnBrk="1" hangingPunct="1">
              <a:buFont typeface="Verdana" pitchFamily="34" charset="0"/>
              <a:buNone/>
            </a:pPr>
            <a:endParaRPr lang="en-US" smtClean="0"/>
          </a:p>
          <a:p>
            <a:pPr eaLnBrk="1" hangingPunct="1"/>
            <a:r>
              <a:rPr lang="en-US" smtClean="0"/>
              <a:t>Research shows a connection between a student’s EI and success in college.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57200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What makes up your EI?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503238" y="167957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/>
              <a:t>Understanding emotions:</a:t>
            </a:r>
          </a:p>
          <a:p>
            <a:pPr lvl="1" eaLnBrk="1" hangingPunct="1"/>
            <a:r>
              <a:rPr lang="en-US" smtClean="0"/>
              <a:t>Label feelings accurately</a:t>
            </a:r>
          </a:p>
          <a:p>
            <a:pPr lvl="1" eaLnBrk="1" hangingPunct="1"/>
            <a:r>
              <a:rPr lang="en-US" smtClean="0"/>
              <a:t>Determine why you feel the way you do</a:t>
            </a:r>
          </a:p>
          <a:p>
            <a:pPr lvl="1" eaLnBrk="1" hangingPunct="1"/>
            <a:r>
              <a:rPr lang="en-US" smtClean="0"/>
              <a:t>Predicting how others might respond in a given situation</a:t>
            </a:r>
          </a:p>
          <a:p>
            <a:pPr eaLnBrk="1" hangingPunct="1"/>
            <a:r>
              <a:rPr lang="en-US" smtClean="0"/>
              <a:t>Managing emotions:</a:t>
            </a:r>
          </a:p>
          <a:p>
            <a:pPr lvl="1" eaLnBrk="1" hangingPunct="1"/>
            <a:r>
              <a:rPr lang="en-US" smtClean="0"/>
              <a:t>Feelings can be changed, improved.</a:t>
            </a:r>
          </a:p>
          <a:p>
            <a:pPr lvl="1" eaLnBrk="1" hangingPunct="1"/>
            <a:r>
              <a:rPr lang="en-US" smtClean="0"/>
              <a:t>Learn from them and how to take appropriate action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57200"/>
            <a:ext cx="8183562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Bar-On Model of Emotional Intelligence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175577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/>
              <a:t>Intrapersonal Skills – how well you know and like yourself – staying happy:</a:t>
            </a:r>
          </a:p>
          <a:p>
            <a:pPr lvl="1" eaLnBrk="1" hangingPunct="1"/>
            <a:r>
              <a:rPr lang="en-US" smtClean="0"/>
              <a:t>Emotional Self-Awareness</a:t>
            </a:r>
          </a:p>
          <a:p>
            <a:pPr lvl="1" eaLnBrk="1" hangingPunct="1"/>
            <a:r>
              <a:rPr lang="en-US" smtClean="0"/>
              <a:t>Assertiveness</a:t>
            </a:r>
          </a:p>
          <a:p>
            <a:pPr lvl="1" eaLnBrk="1" hangingPunct="1"/>
            <a:r>
              <a:rPr lang="en-US" smtClean="0"/>
              <a:t>Independence</a:t>
            </a:r>
          </a:p>
          <a:p>
            <a:pPr lvl="1" eaLnBrk="1" hangingPunct="1"/>
            <a:r>
              <a:rPr lang="en-US" smtClean="0"/>
              <a:t>Self-Regard</a:t>
            </a:r>
          </a:p>
          <a:p>
            <a:pPr lvl="1" eaLnBrk="1" hangingPunct="1"/>
            <a:r>
              <a:rPr lang="en-US" smtClean="0"/>
              <a:t>Self-Actualization</a:t>
            </a:r>
          </a:p>
        </p:txBody>
      </p:sp>
      <p:pic>
        <p:nvPicPr>
          <p:cNvPr id="2050" name="Picture 2" descr="C:\Documents and Settings\SMCELROY\Local Settings\Temporary Internet Files\Content.IE5\KBX9ETG6\MPj0422223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2895600"/>
            <a:ext cx="1905000" cy="2856106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2"/>
          <p:cNvSpPr>
            <a:spLocks noGrp="1"/>
          </p:cNvSpPr>
          <p:nvPr>
            <p:ph idx="1"/>
          </p:nvPr>
        </p:nvSpPr>
        <p:spPr>
          <a:xfrm>
            <a:off x="503238" y="1752600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/>
              <a:t>Interpersonal Skills – Forging relationships and getting along with people:</a:t>
            </a:r>
          </a:p>
          <a:p>
            <a:pPr lvl="1" eaLnBrk="1" hangingPunct="1"/>
            <a:r>
              <a:rPr lang="en-US" smtClean="0"/>
              <a:t>Empathy</a:t>
            </a:r>
          </a:p>
          <a:p>
            <a:pPr lvl="1" eaLnBrk="1" hangingPunct="1"/>
            <a:r>
              <a:rPr lang="en-US" smtClean="0"/>
              <a:t>Social Responsibility</a:t>
            </a:r>
          </a:p>
          <a:p>
            <a:pPr lvl="1" eaLnBrk="1" hangingPunct="1"/>
            <a:r>
              <a:rPr lang="en-US" smtClean="0"/>
              <a:t>Interpersonal Relationships</a:t>
            </a:r>
          </a:p>
          <a:p>
            <a:pPr lvl="1" eaLnBrk="1" hangingPunct="1">
              <a:buFont typeface="Verdana" pitchFamily="34" charset="0"/>
              <a:buNone/>
            </a:pPr>
            <a:endParaRPr lang="en-US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3238" y="457200"/>
            <a:ext cx="8183562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Bar-On Model of Emotional Intelligence…continued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3076" name="Picture 4" descr="C:\Documents and Settings\SMCELROY\Local Settings\Temporary Internet Files\Content.IE5\B2V38B28\MPj0439467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3657600"/>
            <a:ext cx="2686466" cy="1752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ontent Placeholder 2"/>
          <p:cNvSpPr>
            <a:spLocks noGrp="1"/>
          </p:cNvSpPr>
          <p:nvPr>
            <p:ph idx="1"/>
          </p:nvPr>
        </p:nvSpPr>
        <p:spPr>
          <a:xfrm>
            <a:off x="503238" y="175577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/>
              <a:t>Adaptability – the ability to adjust to unexpected situations:</a:t>
            </a:r>
          </a:p>
          <a:p>
            <a:pPr lvl="1" eaLnBrk="1" hangingPunct="1"/>
            <a:r>
              <a:rPr lang="en-US" smtClean="0"/>
              <a:t>Reality Testing</a:t>
            </a:r>
          </a:p>
          <a:p>
            <a:pPr lvl="1" eaLnBrk="1" hangingPunct="1"/>
            <a:r>
              <a:rPr lang="en-US" smtClean="0"/>
              <a:t>Flexibility</a:t>
            </a:r>
          </a:p>
          <a:p>
            <a:pPr lvl="1" eaLnBrk="1" hangingPunct="1"/>
            <a:r>
              <a:rPr lang="en-US" smtClean="0"/>
              <a:t>Problem Solving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3238" y="457200"/>
            <a:ext cx="8183562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Bar-On Model of Emotional Intelligence…continued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4100" name="Picture 4" descr="C:\Documents and Settings\SMCELROY\Local Settings\Temporary Internet Files\Content.IE5\GOTCN4OP\MPj0178843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2514600"/>
            <a:ext cx="2027238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/>
          <p:cNvSpPr>
            <a:spLocks noGrp="1"/>
          </p:cNvSpPr>
          <p:nvPr>
            <p:ph idx="1"/>
          </p:nvPr>
        </p:nvSpPr>
        <p:spPr>
          <a:xfrm>
            <a:off x="503238" y="175577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/>
              <a:t>Stress Management – dealing with pressures and demands:</a:t>
            </a:r>
          </a:p>
          <a:p>
            <a:pPr lvl="1" eaLnBrk="1" hangingPunct="1"/>
            <a:r>
              <a:rPr lang="en-US" smtClean="0"/>
              <a:t>Stress Tolerance</a:t>
            </a:r>
          </a:p>
          <a:p>
            <a:pPr lvl="1" eaLnBrk="1" hangingPunct="1"/>
            <a:r>
              <a:rPr lang="en-US" smtClean="0"/>
              <a:t>Impulse Control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3238" y="457200"/>
            <a:ext cx="8183562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Bar-On Model of Emotional Intelligence…continued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5124" name="Picture 4" descr="C:\Documents and Settings\SMCELROY\Local Settings\Temporary Internet Files\Content.IE5\0FKS5W0Y\MPj0387789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1375" y="3435350"/>
            <a:ext cx="2469735" cy="1761744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/>
          <p:cNvSpPr>
            <a:spLocks noGrp="1"/>
          </p:cNvSpPr>
          <p:nvPr>
            <p:ph idx="1"/>
          </p:nvPr>
        </p:nvSpPr>
        <p:spPr>
          <a:xfrm>
            <a:off x="533400" y="2438400"/>
            <a:ext cx="8183563" cy="4187825"/>
          </a:xfrm>
        </p:spPr>
        <p:txBody>
          <a:bodyPr/>
          <a:lstStyle/>
          <a:p>
            <a:pPr eaLnBrk="1" hangingPunct="1"/>
            <a:r>
              <a:rPr lang="en-US" smtClean="0"/>
              <a:t>General Mood and Effective Performance – having a positive attitude:</a:t>
            </a:r>
          </a:p>
          <a:p>
            <a:pPr lvl="1" eaLnBrk="1" hangingPunct="1"/>
            <a:r>
              <a:rPr lang="en-US" smtClean="0"/>
              <a:t>Optimism</a:t>
            </a:r>
          </a:p>
          <a:p>
            <a:pPr lvl="1" eaLnBrk="1" hangingPunct="1"/>
            <a:r>
              <a:rPr lang="en-US" smtClean="0"/>
              <a:t>Happiness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3238" y="457200"/>
            <a:ext cx="8183562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Bar-On Model of Emotional Intelligence…continued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57200"/>
            <a:ext cx="8183562" cy="12350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How Your Emotions Can Affect Your Success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503238" y="1752600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/>
              <a:t>Emotionally Intelligent students get higher grades</a:t>
            </a:r>
          </a:p>
          <a:p>
            <a:pPr eaLnBrk="1" hangingPunct="1"/>
            <a:r>
              <a:rPr lang="en-US" smtClean="0"/>
              <a:t>Students who can’t manage their emotions struggle academically</a:t>
            </a:r>
          </a:p>
          <a:p>
            <a:pPr eaLnBrk="1" hangingPunct="1"/>
            <a:r>
              <a:rPr lang="en-US" smtClean="0"/>
              <a:t>Students who can delay gratification tend to do better overall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57200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Improving Your EI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503238" y="175577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/>
              <a:t>Identify your strengths and weaknesses.</a:t>
            </a:r>
          </a:p>
          <a:p>
            <a:pPr eaLnBrk="1" hangingPunct="1"/>
            <a:r>
              <a:rPr lang="en-US" smtClean="0"/>
              <a:t>Set realistic goals.</a:t>
            </a:r>
          </a:p>
          <a:p>
            <a:pPr eaLnBrk="1" hangingPunct="1"/>
            <a:r>
              <a:rPr lang="en-US" smtClean="0"/>
              <a:t>Formulate a plan.</a:t>
            </a:r>
          </a:p>
          <a:p>
            <a:pPr eaLnBrk="1" hangingPunct="1"/>
            <a:r>
              <a:rPr lang="en-US" smtClean="0"/>
              <a:t>Check your progress regularly. </a:t>
            </a:r>
          </a:p>
        </p:txBody>
      </p:sp>
      <p:pic>
        <p:nvPicPr>
          <p:cNvPr id="7170" name="Picture 2" descr="C:\Documents and Settings\SMCELROY\Local Settings\Temporary Internet Files\Content.IE5\GOTCN4OP\MPj0439558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847011"/>
            <a:ext cx="2286000" cy="179178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55</TotalTime>
  <Words>210</Words>
  <Application>Microsoft Office PowerPoint</Application>
  <PresentationFormat>On-screen Show (4:3)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Verdana</vt:lpstr>
      <vt:lpstr>Wingdings 2</vt:lpstr>
      <vt:lpstr>Calibri</vt:lpstr>
      <vt:lpstr>Aspect</vt:lpstr>
      <vt:lpstr>Aspect</vt:lpstr>
      <vt:lpstr>Aspect</vt:lpstr>
      <vt:lpstr>Aspect</vt:lpstr>
      <vt:lpstr>Aspect</vt:lpstr>
      <vt:lpstr>Understanding Emotional Intelligence</vt:lpstr>
      <vt:lpstr>EI = Emotional Intelligence</vt:lpstr>
      <vt:lpstr>What makes up your EI?</vt:lpstr>
      <vt:lpstr>Bar-On Model of Emotional Intelligence</vt:lpstr>
      <vt:lpstr>Bar-On Model of Emotional Intelligence…continued</vt:lpstr>
      <vt:lpstr>Bar-On Model of Emotional Intelligence…continued</vt:lpstr>
      <vt:lpstr>Bar-On Model of Emotional Intelligence…continued</vt:lpstr>
      <vt:lpstr>Bar-On Model of Emotional Intelligence…continued</vt:lpstr>
      <vt:lpstr>How Your Emotions Can Affect Your Success</vt:lpstr>
      <vt:lpstr>Improving Your EI</vt:lpstr>
    </vt:vector>
  </TitlesOfParts>
  <Company>Oklahoma City Community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Emotional Intelligence</dc:title>
  <dc:creator>advisor</dc:creator>
  <cp:lastModifiedBy>BSM</cp:lastModifiedBy>
  <cp:revision>8</cp:revision>
  <dcterms:created xsi:type="dcterms:W3CDTF">2009-12-15T03:21:47Z</dcterms:created>
  <dcterms:modified xsi:type="dcterms:W3CDTF">2010-02-04T19:53:21Z</dcterms:modified>
</cp:coreProperties>
</file>